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89" r:id="rId4"/>
    <p:sldId id="283" r:id="rId5"/>
    <p:sldId id="284" r:id="rId6"/>
    <p:sldId id="285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90" r:id="rId18"/>
    <p:sldId id="274" r:id="rId19"/>
    <p:sldId id="275" r:id="rId20"/>
    <p:sldId id="276" r:id="rId21"/>
    <p:sldId id="291" r:id="rId22"/>
    <p:sldId id="277" r:id="rId23"/>
    <p:sldId id="278" r:id="rId24"/>
    <p:sldId id="279" r:id="rId25"/>
    <p:sldId id="280" r:id="rId26"/>
    <p:sldId id="292" r:id="rId27"/>
    <p:sldId id="281" r:id="rId28"/>
    <p:sldId id="282" r:id="rId29"/>
    <p:sldId id="293" r:id="rId30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867" autoAdjust="0"/>
    <p:restoredTop sz="94660"/>
  </p:normalViewPr>
  <p:slideViewPr>
    <p:cSldViewPr>
      <p:cViewPr varScale="1">
        <p:scale>
          <a:sx n="111" d="100"/>
          <a:sy n="111" d="100"/>
        </p:scale>
        <p:origin x="-186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2924185" y="2376261"/>
          <a:ext cx="1520108" cy="7118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9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900"/>
        </a:p>
      </dgm:t>
    </dgm:pt>
    <dgm:pt modelId="{D15BCD82-54F2-4B53-AD5B-FCD43A00874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3024335" y="936110"/>
          <a:ext cx="1368097" cy="510355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900"/>
        </a:p>
      </dgm:t>
    </dgm:pt>
    <dgm:pt modelId="{7D5AD727-B52D-4C15-8F81-ECF40C366E06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824531" y="1440158"/>
          <a:ext cx="1368097" cy="6174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900"/>
        </a:p>
      </dgm:t>
    </dgm:pt>
    <dgm:pt modelId="{CCC2B308-0DFF-4091-B48B-803AE41778E3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999263" y="2873204"/>
          <a:ext cx="1368097" cy="630501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900"/>
        </a:p>
      </dgm:t>
    </dgm:pt>
    <dgm:pt modelId="{429AED82-4220-4FA6-BFD1-9BFC6D52522A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1296144" y="1440159"/>
          <a:ext cx="1368097" cy="614248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2601610">
          <a:off x="2568212" y="1971300"/>
          <a:ext cx="4933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900"/>
        </a:p>
      </dgm:t>
    </dgm:pt>
    <dgm:pt modelId="{FB167E6D-95F4-486A-9684-49CF8F1EDC3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104453" y="3888427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900"/>
        </a:p>
      </dgm:t>
    </dgm:pt>
    <dgm:pt modelId="{AF54BFE1-C9F7-4646-9391-D6163A259868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2088233" y="3888435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900"/>
        </a:p>
      </dgm:t>
    </dgm:pt>
    <dgm:pt modelId="{62C52E52-C1AD-47B5-9DB2-222920B632D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1080112" y="2952332"/>
          <a:ext cx="1368097" cy="472253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9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7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927CB-9F4B-4F29-AD07-9974F3A6F2F9}" type="pres">
      <dgm:prSet presAssocID="{FC2CD8C7-22DE-4FD8-BE5C-B5EFF3818DD1}" presName="parTrans" presStyleLbl="sibTrans2D1" presStyleIdx="1" presStyleCnt="7"/>
      <dgm:spPr/>
      <dgm:t>
        <a:bodyPr/>
        <a:lstStyle/>
        <a:p>
          <a:endParaRPr lang="fr-FR"/>
        </a:p>
      </dgm:t>
    </dgm:pt>
    <dgm:pt modelId="{327B7C4E-C444-4ED2-92AB-EFA2130B78B5}" type="pres">
      <dgm:prSet presAssocID="{FC2CD8C7-22DE-4FD8-BE5C-B5EFF3818DD1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2" presStyleCnt="7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3" presStyleCnt="7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4" presStyleCnt="7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5" presStyleCnt="7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6" presStyleCnt="7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6" presStyleCnt="7" custScaleY="44898" custRadScaleRad="95987" custRadScaleInc="-3322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B5C7AD-9B6E-4C3D-AB81-44363A1E2350}" type="presOf" srcId="{5E9DFCFE-8035-47FF-8737-041E4392E51E}" destId="{A2FC416A-EBC7-46CE-8A00-5E59C50D8257}" srcOrd="0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9D8DDBE2-8665-4258-8162-D618F5FCBCC2}" type="presOf" srcId="{EAC09F0B-262C-4FC1-B4B2-6CE1041716FF}" destId="{27F82ACC-B48B-4BAF-B8F5-E19DE7EFBFE6}" srcOrd="0" destOrd="0" presId="urn:microsoft.com/office/officeart/2005/8/layout/radial5"/>
    <dgm:cxn modelId="{D16FC446-5175-4861-A315-9D5A57865589}" type="presOf" srcId="{D15BCD82-54F2-4B53-AD5B-FCD43A008746}" destId="{15FE29C2-5BA5-4DFC-BAC0-77F2915FA520}" srcOrd="0" destOrd="0" presId="urn:microsoft.com/office/officeart/2005/8/layout/radial5"/>
    <dgm:cxn modelId="{F461F090-F5F6-4BDA-A241-75A117C7E854}" type="presOf" srcId="{429AED82-4220-4FA6-BFD1-9BFC6D52522A}" destId="{0898BD1C-0D41-48F1-BA11-A3086BB4EAB8}" srcOrd="0" destOrd="0" presId="urn:microsoft.com/office/officeart/2005/8/layout/radial5"/>
    <dgm:cxn modelId="{3A32EA92-1264-477D-98FE-190BEDF76914}" type="presOf" srcId="{DB17F1C1-8100-4A84-9268-85BC9401DCC5}" destId="{1DFFE085-0465-4C9C-91D0-B8BC9794280B}" srcOrd="0" destOrd="0" presId="urn:microsoft.com/office/officeart/2005/8/layout/radial5"/>
    <dgm:cxn modelId="{CDFB3573-4B81-49BD-859E-E47431F3E0AC}" type="presOf" srcId="{62C52E52-C1AD-47B5-9DB2-222920B632D5}" destId="{49BFCD7E-D52E-418B-850F-E0FEDBDC3C1A}" srcOrd="0" destOrd="0" presId="urn:microsoft.com/office/officeart/2005/8/layout/radial5"/>
    <dgm:cxn modelId="{B6A2CFE0-34F8-49DB-8441-B2C0B5ACD0EC}" type="presOf" srcId="{51BD329E-6830-43BB-B09C-E770653834F2}" destId="{D73A92E1-6647-4ED8-BAB6-78EC34CB8AD1}" srcOrd="0" destOrd="0" presId="urn:microsoft.com/office/officeart/2005/8/layout/radial5"/>
    <dgm:cxn modelId="{C790FBE2-9566-4A73-92A8-A90A69707CF1}" type="presOf" srcId="{51BD329E-6830-43BB-B09C-E770653834F2}" destId="{644D3658-E40F-435C-8159-E49BEEDB7CAC}" srcOrd="1" destOrd="0" presId="urn:microsoft.com/office/officeart/2005/8/layout/radial5"/>
    <dgm:cxn modelId="{1A08DAD9-6B25-421D-B495-04859B52649E}" type="presOf" srcId="{7B81B71B-46D0-4A6D-830C-D40787DA03E8}" destId="{01C07FA7-6127-46B1-A25D-7D27D71C42AE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5EB60F9B-430A-4250-8A8E-CC3E4C6F8DAF}" type="presOf" srcId="{FC2CD8C7-22DE-4FD8-BE5C-B5EFF3818DD1}" destId="{B1A927CB-9F4B-4F29-AD07-9974F3A6F2F9}" srcOrd="0" destOrd="0" presId="urn:microsoft.com/office/officeart/2005/8/layout/radial5"/>
    <dgm:cxn modelId="{34B2919B-CE63-4FBB-864A-C2833B820880}" type="presOf" srcId="{CC7A09D6-CF51-4503-A499-AEF2F86A612F}" destId="{DF09870F-F5ED-4920-B7E1-9F0D91D7F1CD}" srcOrd="0" destOrd="0" presId="urn:microsoft.com/office/officeart/2005/8/layout/radial5"/>
    <dgm:cxn modelId="{D8FA6842-34A7-474E-AC2D-3FC6D532C5FD}" type="presOf" srcId="{7B81B71B-46D0-4A6D-830C-D40787DA03E8}" destId="{56098039-CBAF-478E-849E-420E970445A4}" srcOrd="0" destOrd="0" presId="urn:microsoft.com/office/officeart/2005/8/layout/radial5"/>
    <dgm:cxn modelId="{54292C2D-480A-470D-97D0-4111410C2DC5}" type="presOf" srcId="{3EB26ABE-F2BD-4028-99EC-F1E8582BA826}" destId="{63F394C0-7139-45BF-B22D-425E9C732477}" srcOrd="1" destOrd="0" presId="urn:microsoft.com/office/officeart/2005/8/layout/radial5"/>
    <dgm:cxn modelId="{CA17E2B8-B90F-46C5-92B9-868F5C1ECE25}" type="presOf" srcId="{FB167E6D-95F4-486A-9684-49CF8F1EDC35}" destId="{57029F2B-C901-4E73-B66B-D494F113F112}" srcOrd="0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176934CA-C786-4D2B-AD89-0377A88FFA8D}" type="presOf" srcId="{DB17F1C1-8100-4A84-9268-85BC9401DCC5}" destId="{80B1C042-E483-4375-8C28-86D3502EDF84}" srcOrd="1" destOrd="0" presId="urn:microsoft.com/office/officeart/2005/8/layout/radial5"/>
    <dgm:cxn modelId="{E66B3D02-D523-4D38-8FB9-08215F8ED1B2}" type="presOf" srcId="{5E9DFCFE-8035-47FF-8737-041E4392E51E}" destId="{C36A42E1-BA91-4E47-B26A-022A82C87076}" srcOrd="1" destOrd="0" presId="urn:microsoft.com/office/officeart/2005/8/layout/radial5"/>
    <dgm:cxn modelId="{5B87F3EA-BA18-408A-A751-8FE46734F57A}" type="presOf" srcId="{CCC2B308-0DFF-4091-B48B-803AE41778E3}" destId="{FAA93E91-15D2-48FB-9F1C-1C1D6FCB396A}" srcOrd="0" destOrd="0" presId="urn:microsoft.com/office/officeart/2005/8/layout/radial5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CC854F08-0038-423B-B0E0-970F29816A27}" type="presOf" srcId="{5B9EB4C0-1E68-48AE-AF26-3DE02EFE5D06}" destId="{88188D4A-CCE1-4990-A9B4-FA0168379059}" srcOrd="1" destOrd="0" presId="urn:microsoft.com/office/officeart/2005/8/layout/radial5"/>
    <dgm:cxn modelId="{198E6182-0C42-49D1-A186-791534C3B7AD}" type="presOf" srcId="{FC2CD8C7-22DE-4FD8-BE5C-B5EFF3818DD1}" destId="{327B7C4E-C444-4ED2-92AB-EFA2130B78B5}" srcOrd="1" destOrd="0" presId="urn:microsoft.com/office/officeart/2005/8/layout/radial5"/>
    <dgm:cxn modelId="{1814A7BE-2B6D-4D03-AD32-9F7436F3ED3E}" type="presOf" srcId="{3EB26ABE-F2BD-4028-99EC-F1E8582BA826}" destId="{DB595E4D-B805-4A4A-88B2-DF5095B26C26}" srcOrd="0" destOrd="0" presId="urn:microsoft.com/office/officeart/2005/8/layout/radial5"/>
    <dgm:cxn modelId="{ED65F33D-D160-40F6-89F9-CF2D393E6DFD}" type="presOf" srcId="{AF54BFE1-C9F7-4646-9391-D6163A259868}" destId="{CDF56BA1-CC1C-4AF6-9FD5-5ECAD45B1E19}" srcOrd="0" destOrd="0" presId="urn:microsoft.com/office/officeart/2005/8/layout/radial5"/>
    <dgm:cxn modelId="{F89A42BD-F045-4215-8A57-388602CC6D0E}" type="presOf" srcId="{5B9EB4C0-1E68-48AE-AF26-3DE02EFE5D06}" destId="{92EA049D-F3DB-461A-959D-8698A61CDADA}" srcOrd="0" destOrd="0" presId="urn:microsoft.com/office/officeart/2005/8/layout/radial5"/>
    <dgm:cxn modelId="{321CFA61-37FA-497E-93A9-AC6AC7441BB5}" type="presOf" srcId="{7D5AD727-B52D-4C15-8F81-ECF40C366E06}" destId="{7FD38485-6BD0-444D-A652-5E06AE00A9E5}" srcOrd="0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639EECE9-B746-4D43-9796-370306595A7E}" type="presParOf" srcId="{27F82ACC-B48B-4BAF-B8F5-E19DE7EFBFE6}" destId="{DF09870F-F5ED-4920-B7E1-9F0D91D7F1CD}" srcOrd="0" destOrd="0" presId="urn:microsoft.com/office/officeart/2005/8/layout/radial5"/>
    <dgm:cxn modelId="{AB00AB43-96A7-416F-A417-6594D766F5CD}" type="presParOf" srcId="{27F82ACC-B48B-4BAF-B8F5-E19DE7EFBFE6}" destId="{A2FC416A-EBC7-46CE-8A00-5E59C50D8257}" srcOrd="1" destOrd="0" presId="urn:microsoft.com/office/officeart/2005/8/layout/radial5"/>
    <dgm:cxn modelId="{D7624438-2A9A-401F-ACA3-606C31372CB1}" type="presParOf" srcId="{A2FC416A-EBC7-46CE-8A00-5E59C50D8257}" destId="{C36A42E1-BA91-4E47-B26A-022A82C87076}" srcOrd="0" destOrd="0" presId="urn:microsoft.com/office/officeart/2005/8/layout/radial5"/>
    <dgm:cxn modelId="{38B0280D-B575-40F5-918D-4C622D20B769}" type="presParOf" srcId="{27F82ACC-B48B-4BAF-B8F5-E19DE7EFBFE6}" destId="{15FE29C2-5BA5-4DFC-BAC0-77F2915FA520}" srcOrd="2" destOrd="0" presId="urn:microsoft.com/office/officeart/2005/8/layout/radial5"/>
    <dgm:cxn modelId="{DEC57CCA-C265-416E-BCCA-73D33B5C0EB6}" type="presParOf" srcId="{27F82ACC-B48B-4BAF-B8F5-E19DE7EFBFE6}" destId="{B1A927CB-9F4B-4F29-AD07-9974F3A6F2F9}" srcOrd="3" destOrd="0" presId="urn:microsoft.com/office/officeart/2005/8/layout/radial5"/>
    <dgm:cxn modelId="{974F5953-2F9F-4C8D-BA41-483A4813AFE4}" type="presParOf" srcId="{B1A927CB-9F4B-4F29-AD07-9974F3A6F2F9}" destId="{327B7C4E-C444-4ED2-92AB-EFA2130B78B5}" srcOrd="0" destOrd="0" presId="urn:microsoft.com/office/officeart/2005/8/layout/radial5"/>
    <dgm:cxn modelId="{3F39F37A-5D4A-4067-8B24-39EC1FFDC0AE}" type="presParOf" srcId="{27F82ACC-B48B-4BAF-B8F5-E19DE7EFBFE6}" destId="{7FD38485-6BD0-444D-A652-5E06AE00A9E5}" srcOrd="4" destOrd="0" presId="urn:microsoft.com/office/officeart/2005/8/layout/radial5"/>
    <dgm:cxn modelId="{B27B0D7F-14CE-4E3E-88F6-3EC7B56D611C}" type="presParOf" srcId="{27F82ACC-B48B-4BAF-B8F5-E19DE7EFBFE6}" destId="{56098039-CBAF-478E-849E-420E970445A4}" srcOrd="5" destOrd="0" presId="urn:microsoft.com/office/officeart/2005/8/layout/radial5"/>
    <dgm:cxn modelId="{7098956B-5990-42FB-8AA9-29CEB3163D22}" type="presParOf" srcId="{56098039-CBAF-478E-849E-420E970445A4}" destId="{01C07FA7-6127-46B1-A25D-7D27D71C42AE}" srcOrd="0" destOrd="0" presId="urn:microsoft.com/office/officeart/2005/8/layout/radial5"/>
    <dgm:cxn modelId="{CC7F5897-F6D9-4F8A-8C57-6D0CC3DC7525}" type="presParOf" srcId="{27F82ACC-B48B-4BAF-B8F5-E19DE7EFBFE6}" destId="{FAA93E91-15D2-48FB-9F1C-1C1D6FCB396A}" srcOrd="6" destOrd="0" presId="urn:microsoft.com/office/officeart/2005/8/layout/radial5"/>
    <dgm:cxn modelId="{B1138556-6D07-4690-8303-A0E18B7E3C82}" type="presParOf" srcId="{27F82ACC-B48B-4BAF-B8F5-E19DE7EFBFE6}" destId="{1DFFE085-0465-4C9C-91D0-B8BC9794280B}" srcOrd="7" destOrd="0" presId="urn:microsoft.com/office/officeart/2005/8/layout/radial5"/>
    <dgm:cxn modelId="{2176947E-21EE-4818-829E-F2B39E0D0AC4}" type="presParOf" srcId="{1DFFE085-0465-4C9C-91D0-B8BC9794280B}" destId="{80B1C042-E483-4375-8C28-86D3502EDF84}" srcOrd="0" destOrd="0" presId="urn:microsoft.com/office/officeart/2005/8/layout/radial5"/>
    <dgm:cxn modelId="{E9A0DB2B-A7C9-4AC5-A47D-918F7DA82A73}" type="presParOf" srcId="{27F82ACC-B48B-4BAF-B8F5-E19DE7EFBFE6}" destId="{57029F2B-C901-4E73-B66B-D494F113F112}" srcOrd="8" destOrd="0" presId="urn:microsoft.com/office/officeart/2005/8/layout/radial5"/>
    <dgm:cxn modelId="{DA54EDF9-98F2-49F2-B697-4F1C4DC284AC}" type="presParOf" srcId="{27F82ACC-B48B-4BAF-B8F5-E19DE7EFBFE6}" destId="{DB595E4D-B805-4A4A-88B2-DF5095B26C26}" srcOrd="9" destOrd="0" presId="urn:microsoft.com/office/officeart/2005/8/layout/radial5"/>
    <dgm:cxn modelId="{A05691B0-DCC1-4576-ADF6-B6BBBBC3CDAF}" type="presParOf" srcId="{DB595E4D-B805-4A4A-88B2-DF5095B26C26}" destId="{63F394C0-7139-45BF-B22D-425E9C732477}" srcOrd="0" destOrd="0" presId="urn:microsoft.com/office/officeart/2005/8/layout/radial5"/>
    <dgm:cxn modelId="{D8867578-2F90-4801-A97B-D6ED6C449716}" type="presParOf" srcId="{27F82ACC-B48B-4BAF-B8F5-E19DE7EFBFE6}" destId="{CDF56BA1-CC1C-4AF6-9FD5-5ECAD45B1E19}" srcOrd="10" destOrd="0" presId="urn:microsoft.com/office/officeart/2005/8/layout/radial5"/>
    <dgm:cxn modelId="{A287E65A-17F2-4EB9-A27F-E732C0D837FA}" type="presParOf" srcId="{27F82ACC-B48B-4BAF-B8F5-E19DE7EFBFE6}" destId="{92EA049D-F3DB-461A-959D-8698A61CDADA}" srcOrd="11" destOrd="0" presId="urn:microsoft.com/office/officeart/2005/8/layout/radial5"/>
    <dgm:cxn modelId="{CDDCA91C-8AF8-4A3C-85EA-64D9F83FEBA3}" type="presParOf" srcId="{92EA049D-F3DB-461A-959D-8698A61CDADA}" destId="{88188D4A-CCE1-4990-A9B4-FA0168379059}" srcOrd="0" destOrd="0" presId="urn:microsoft.com/office/officeart/2005/8/layout/radial5"/>
    <dgm:cxn modelId="{615E73C5-2826-473A-AC82-E6305DFA395D}" type="presParOf" srcId="{27F82ACC-B48B-4BAF-B8F5-E19DE7EFBFE6}" destId="{49BFCD7E-D52E-418B-850F-E0FEDBDC3C1A}" srcOrd="12" destOrd="0" presId="urn:microsoft.com/office/officeart/2005/8/layout/radial5"/>
    <dgm:cxn modelId="{9D54A68C-9EB6-400B-B190-106E67A87A21}" type="presParOf" srcId="{27F82ACC-B48B-4BAF-B8F5-E19DE7EFBFE6}" destId="{D73A92E1-6647-4ED8-BAB6-78EC34CB8AD1}" srcOrd="13" destOrd="0" presId="urn:microsoft.com/office/officeart/2005/8/layout/radial5"/>
    <dgm:cxn modelId="{01F47EFA-47E5-4A0B-B2DC-FC471DA25598}" type="presParOf" srcId="{D73A92E1-6647-4ED8-BAB6-78EC34CB8AD1}" destId="{644D3658-E40F-435C-8159-E49BEEDB7CAC}" srcOrd="0" destOrd="0" presId="urn:microsoft.com/office/officeart/2005/8/layout/radial5"/>
    <dgm:cxn modelId="{3FEFFCEB-4AD9-4C76-AC3A-8F202D272F56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=""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284856" y="1856728"/>
          <a:ext cx="1187759" cy="556204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458799" y="1938182"/>
        <a:ext cx="839873" cy="393296"/>
      </dsp:txXfrm>
    </dsp:sp>
    <dsp:sp modelId="{A2FC416A-EBC7-46CE-8A00-5E59C50D8257}">
      <dsp:nvSpPr>
        <dsp:cNvPr id="0" name=""/>
        <dsp:cNvSpPr/>
      </dsp:nvSpPr>
      <dsp:spPr>
        <a:xfrm rot="16253861">
          <a:off x="2696063" y="1302453"/>
          <a:ext cx="38510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752923" y="1440979"/>
        <a:ext cx="269572" cy="242302"/>
      </dsp:txXfrm>
    </dsp:sp>
    <dsp:sp modelId="{15FE29C2-5BA5-4DFC-BAC0-77F2915FA520}">
      <dsp:nvSpPr>
        <dsp:cNvPr id="0" name=""/>
        <dsp:cNvSpPr/>
      </dsp:nvSpPr>
      <dsp:spPr>
        <a:xfrm>
          <a:off x="2363109" y="731444"/>
          <a:ext cx="1068983" cy="398773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sp:txBody>
      <dsp:txXfrm>
        <a:off x="2519658" y="789843"/>
        <a:ext cx="755885" cy="281975"/>
      </dsp:txXfrm>
    </dsp:sp>
    <dsp:sp modelId="{B1A927CB-9F4B-4F29-AD07-9974F3A6F2F9}">
      <dsp:nvSpPr>
        <dsp:cNvPr id="0" name=""/>
        <dsp:cNvSpPr/>
      </dsp:nvSpPr>
      <dsp:spPr>
        <a:xfrm rot="19900543">
          <a:off x="3395688" y="1541858"/>
          <a:ext cx="417147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02940" y="1651367"/>
        <a:ext cx="295996" cy="242302"/>
      </dsp:txXfrm>
    </dsp:sp>
    <dsp:sp modelId="{7FD38485-6BD0-444D-A652-5E06AE00A9E5}">
      <dsp:nvSpPr>
        <dsp:cNvPr id="0" name=""/>
        <dsp:cNvSpPr/>
      </dsp:nvSpPr>
      <dsp:spPr>
        <a:xfrm>
          <a:off x="3769720" y="1125289"/>
          <a:ext cx="1068983" cy="482443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926269" y="1195941"/>
        <a:ext cx="755885" cy="341139"/>
      </dsp:txXfrm>
    </dsp:sp>
    <dsp:sp modelId="{56098039-CBAF-478E-849E-420E970445A4}">
      <dsp:nvSpPr>
        <dsp:cNvPr id="0" name=""/>
        <dsp:cNvSpPr/>
      </dsp:nvSpPr>
      <dsp:spPr>
        <a:xfrm rot="771429">
          <a:off x="3529659" y="2115551"/>
          <a:ext cx="298556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530782" y="2186354"/>
        <a:ext cx="208989" cy="242302"/>
      </dsp:txXfrm>
    </dsp:sp>
    <dsp:sp modelId="{FAA93E91-15D2-48FB-9F1C-1C1D6FCB396A}">
      <dsp:nvSpPr>
        <dsp:cNvPr id="0" name=""/>
        <dsp:cNvSpPr/>
      </dsp:nvSpPr>
      <dsp:spPr>
        <a:xfrm>
          <a:off x="3906249" y="2245021"/>
          <a:ext cx="1068983" cy="492651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062798" y="2317168"/>
        <a:ext cx="755885" cy="348357"/>
      </dsp:txXfrm>
    </dsp:sp>
    <dsp:sp modelId="{1DFFE085-0465-4C9C-91D0-B8BC9794280B}">
      <dsp:nvSpPr>
        <dsp:cNvPr id="0" name=""/>
        <dsp:cNvSpPr/>
      </dsp:nvSpPr>
      <dsp:spPr>
        <a:xfrm rot="3130689">
          <a:off x="3108340" y="2510001"/>
          <a:ext cx="43677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131770" y="2542919"/>
        <a:ext cx="315622" cy="242302"/>
      </dsp:txXfrm>
    </dsp:sp>
    <dsp:sp modelId="{57029F2B-C901-4E73-B66B-D494F113F112}">
      <dsp:nvSpPr>
        <dsp:cNvPr id="0" name=""/>
        <dsp:cNvSpPr/>
      </dsp:nvSpPr>
      <dsp:spPr>
        <a:xfrm>
          <a:off x="3207076" y="3038281"/>
          <a:ext cx="1068983" cy="416059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sp:txBody>
      <dsp:txXfrm>
        <a:off x="3363625" y="3099211"/>
        <a:ext cx="755885" cy="294199"/>
      </dsp:txXfrm>
    </dsp:sp>
    <dsp:sp modelId="{DB595E4D-B805-4A4A-88B2-DF5095B26C26}">
      <dsp:nvSpPr>
        <dsp:cNvPr id="0" name=""/>
        <dsp:cNvSpPr/>
      </dsp:nvSpPr>
      <dsp:spPr>
        <a:xfrm rot="7359830">
          <a:off x="2305460" y="2511263"/>
          <a:ext cx="404991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398729" y="2541035"/>
        <a:ext cx="283840" cy="242302"/>
      </dsp:txXfrm>
    </dsp:sp>
    <dsp:sp modelId="{CDF56BA1-CC1C-4AF6-9FD5-5ECAD45B1E19}">
      <dsp:nvSpPr>
        <dsp:cNvPr id="0" name=""/>
        <dsp:cNvSpPr/>
      </dsp:nvSpPr>
      <dsp:spPr>
        <a:xfrm>
          <a:off x="1631673" y="3038287"/>
          <a:ext cx="1068983" cy="416059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sp:txBody>
      <dsp:txXfrm>
        <a:off x="1788222" y="3099217"/>
        <a:ext cx="755885" cy="294199"/>
      </dsp:txXfrm>
    </dsp:sp>
    <dsp:sp modelId="{92EA049D-F3DB-461A-959D-8698A61CDADA}">
      <dsp:nvSpPr>
        <dsp:cNvPr id="0" name=""/>
        <dsp:cNvSpPr/>
      </dsp:nvSpPr>
      <dsp:spPr>
        <a:xfrm rot="9997946">
          <a:off x="1947403" y="2119895"/>
          <a:ext cx="288959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032917" y="2190642"/>
        <a:ext cx="202271" cy="242302"/>
      </dsp:txXfrm>
    </dsp:sp>
    <dsp:sp modelId="{49BFCD7E-D52E-418B-850F-E0FEDBDC3C1A}">
      <dsp:nvSpPr>
        <dsp:cNvPr id="0" name=""/>
        <dsp:cNvSpPr/>
      </dsp:nvSpPr>
      <dsp:spPr>
        <a:xfrm>
          <a:off x="843962" y="2306849"/>
          <a:ext cx="1068983" cy="369002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sp:txBody>
      <dsp:txXfrm>
        <a:off x="1000511" y="2360888"/>
        <a:ext cx="755885" cy="260924"/>
      </dsp:txXfrm>
    </dsp:sp>
    <dsp:sp modelId="{D73A92E1-6647-4ED8-BAB6-78EC34CB8AD1}">
      <dsp:nvSpPr>
        <dsp:cNvPr id="0" name=""/>
        <dsp:cNvSpPr/>
      </dsp:nvSpPr>
      <dsp:spPr>
        <a:xfrm rot="12601610">
          <a:off x="2006711" y="1540305"/>
          <a:ext cx="38549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114599" y="1650008"/>
        <a:ext cx="269845" cy="242302"/>
      </dsp:txXfrm>
    </dsp:sp>
    <dsp:sp modelId="{0898BD1C-0D41-48F1-BA11-A3086BB4EAB8}">
      <dsp:nvSpPr>
        <dsp:cNvPr id="0" name=""/>
        <dsp:cNvSpPr/>
      </dsp:nvSpPr>
      <dsp:spPr>
        <a:xfrm>
          <a:off x="1012761" y="1125290"/>
          <a:ext cx="1068983" cy="479952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sp:txBody>
      <dsp:txXfrm>
        <a:off x="1169310" y="1195577"/>
        <a:ext cx="755885" cy="339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08F55C5-7F94-4427-AC6E-B68A66649CA8}" type="datetimeFigureOut">
              <a:rPr lang="fr-FR" smtClean="0"/>
              <a:pPr/>
              <a:t>06/11/2014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A6C0AD0-4698-40B9-9B24-B1F3CB29CF0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93033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57AD097-CF25-400F-9C67-922D507E39E3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9857-C006-49ED-82CD-E790681050DC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0974-19F1-449C-919E-2C8366603CD1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/>
          <a:lstStyle/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9865026-BDA5-4DC2-B00A-0513069CA084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C789780-CD60-413A-9061-7DBABD3D6AED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9DA2-C332-458D-AEE9-D9863488067A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F864-99D4-45B4-AADD-04DC06778D45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D4C6D35-5A34-4B39-A1A0-412224085525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D590-7819-428A-83D8-2A609DA0F2C8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F623AD0-8980-4C29-A58A-6AB0E36F0D8E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CA04EA8-727F-4941-9878-F8E38D4B16C7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86409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7467600" cy="527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59945B3-C1AE-4CD9-90D7-C9EAD56DB5B5}" type="datetime1">
              <a:rPr lang="fr-FR" smtClean="0"/>
              <a:pPr/>
              <a:t>06/11/2014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 userDrawn="1"/>
        </p:nvSpPr>
        <p:spPr bwMode="auto">
          <a:xfrm rot="16200000" flipV="1">
            <a:off x="3505200" y="-2376264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7" name="Picture 2" descr="C:\Users\Xavier\Desktop\Perso\Concours\Mines_Ponts\Sujet_XP\Sujet_03\png\logo_ptsi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84" y="6393614"/>
            <a:ext cx="936104" cy="4643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12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6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5.png"/><Relationship Id="rId9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emf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51720" y="1628800"/>
            <a:ext cx="6406480" cy="3389762"/>
          </a:xfrm>
        </p:spPr>
        <p:txBody>
          <a:bodyPr>
            <a:normAutofit fontScale="90000"/>
          </a:bodyPr>
          <a:lstStyle/>
          <a:p>
            <a:r>
              <a:rPr lang="fr-FR" i="1" dirty="0" smtClean="0"/>
              <a:t>Étude </a:t>
            </a:r>
            <a:r>
              <a:rPr lang="fr-FR" i="1" dirty="0"/>
              <a:t>des systèmes </a:t>
            </a:r>
            <a:r>
              <a:rPr lang="fr-FR" i="1" dirty="0" smtClean="0"/>
              <a:t>mécaniques </a:t>
            </a:r>
            <a:r>
              <a:rPr lang="fr-FR" i="1" dirty="0"/>
              <a:t/>
            </a:r>
            <a:br>
              <a:rPr lang="fr-FR" i="1" dirty="0"/>
            </a:br>
            <a:r>
              <a:rPr lang="fr-FR" i="1" dirty="0"/>
              <a:t>Analyser – Concevoir – Réaliser</a:t>
            </a:r>
            <a:br>
              <a:rPr lang="fr-FR" i="1" dirty="0"/>
            </a:br>
            <a:r>
              <a:rPr lang="fr-FR" i="1" dirty="0" smtClean="0"/>
              <a:t/>
            </a:r>
            <a:br>
              <a:rPr lang="fr-FR" i="1" dirty="0" smtClean="0"/>
            </a:br>
            <a:r>
              <a:rPr lang="fr-FR" i="1" dirty="0" smtClean="0"/>
              <a:t>Conception </a:t>
            </a:r>
            <a:r>
              <a:rPr lang="fr-FR" i="1" dirty="0"/>
              <a:t>– Chapitre 1 : Représentation des pièces en 2D</a:t>
            </a:r>
            <a:br>
              <a:rPr lang="fr-FR" i="1" dirty="0"/>
            </a:br>
            <a:r>
              <a:rPr lang="fr-FR" b="0" dirty="0"/>
              <a:t>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/>
          </a:p>
        </p:txBody>
      </p:sp>
      <p:pic>
        <p:nvPicPr>
          <p:cNvPr id="3074" name="Picture 2" descr="C:\Users\Xavier\Desktop\Perso\Concours\Mines_Ponts\Sujet_XP\Sujet_03\png\logo_pts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6224690"/>
            <a:ext cx="1152128" cy="5715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984" y="-4546"/>
            <a:ext cx="2512752" cy="128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 descr="http://www.peugeot.fr/media/showrooms/showroom-peugeot-ex1-concept-car-kppv3/medias/img/extergra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02" y="0"/>
            <a:ext cx="2905381" cy="12779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toutelaculture.com/wp-content/uploads/2014/07/Visuel-MuCE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-4546"/>
            <a:ext cx="1943130" cy="12729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2" y="-4546"/>
            <a:ext cx="1422795" cy="136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Diagramme 13"/>
          <p:cNvGraphicFramePr/>
          <p:nvPr>
            <p:extLst>
              <p:ext uri="{D42A27DB-BD31-4B8C-83A1-F6EECF244321}">
                <p14:modId xmlns="" xmlns:p14="http://schemas.microsoft.com/office/powerpoint/2010/main" val="505527439"/>
              </p:ext>
            </p:extLst>
          </p:nvPr>
        </p:nvGraphicFramePr>
        <p:xfrm>
          <a:off x="2131016" y="3341810"/>
          <a:ext cx="5757473" cy="41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="" xmlns:p14="http://schemas.microsoft.com/office/powerpoint/2010/main" val="40764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 l="13300"/>
          <a:stretch>
            <a:fillRect/>
          </a:stretch>
        </p:blipFill>
        <p:spPr bwMode="auto">
          <a:xfrm>
            <a:off x="285720" y="1214422"/>
            <a:ext cx="2794029" cy="17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2143116"/>
            <a:ext cx="5951341" cy="396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16617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628800"/>
            <a:ext cx="5654000" cy="461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  <p:pic>
        <p:nvPicPr>
          <p:cNvPr id="2" name="Image 1" descr="p5"/>
          <p:cNvPicPr/>
          <p:nvPr/>
        </p:nvPicPr>
        <p:blipFill>
          <a:blip r:embed="rId3" cstate="print"/>
          <a:srcRect l="9523"/>
          <a:stretch>
            <a:fillRect/>
          </a:stretch>
        </p:blipFill>
        <p:spPr bwMode="auto">
          <a:xfrm>
            <a:off x="214282" y="1357298"/>
            <a:ext cx="271467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90992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6"/>
          <p:cNvPicPr/>
          <p:nvPr/>
        </p:nvPicPr>
        <p:blipFill>
          <a:blip r:embed="rId2" cstate="print"/>
          <a:srcRect l="13228"/>
          <a:stretch>
            <a:fillRect/>
          </a:stretch>
        </p:blipFill>
        <p:spPr bwMode="auto">
          <a:xfrm>
            <a:off x="428596" y="1214422"/>
            <a:ext cx="374897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 descr="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2643182"/>
            <a:ext cx="5641052" cy="373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plus complexes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95820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7"/>
          <p:cNvPicPr/>
          <p:nvPr/>
        </p:nvPicPr>
        <p:blipFill>
          <a:blip r:embed="rId2" cstate="print"/>
          <a:srcRect l="13425"/>
          <a:stretch>
            <a:fillRect/>
          </a:stretch>
        </p:blipFill>
        <p:spPr bwMode="auto">
          <a:xfrm>
            <a:off x="428596" y="1285860"/>
            <a:ext cx="276415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p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2071678"/>
            <a:ext cx="5319484" cy="41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75622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8"/>
          <p:cNvPicPr/>
          <p:nvPr/>
        </p:nvPicPr>
        <p:blipFill>
          <a:blip r:embed="rId2" cstate="print"/>
          <a:srcRect l="17899"/>
          <a:stretch>
            <a:fillRect/>
          </a:stretch>
        </p:blipFill>
        <p:spPr bwMode="auto">
          <a:xfrm>
            <a:off x="357158" y="1285860"/>
            <a:ext cx="262130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p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556792"/>
            <a:ext cx="4913352" cy="4177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plus complexes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94797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640871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coupes et les sections</a:t>
            </a:r>
            <a:br>
              <a:rPr lang="fr-FR" dirty="0" smtClean="0"/>
            </a:br>
            <a:r>
              <a:rPr lang="fr-FR" dirty="0" smtClean="0"/>
              <a:t>Sections sorties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14600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00808"/>
            <a:ext cx="4795212" cy="292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coupes et les sections</a:t>
            </a:r>
            <a:br>
              <a:rPr lang="fr-FR" dirty="0" smtClean="0"/>
            </a:br>
            <a:r>
              <a:rPr lang="fr-FR" dirty="0" smtClean="0"/>
              <a:t>Sections rabattues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69460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coupes et les sections</a:t>
            </a:r>
            <a:br>
              <a:rPr lang="fr-FR" dirty="0" smtClean="0"/>
            </a:br>
            <a:r>
              <a:rPr lang="fr-FR" dirty="0" smtClean="0"/>
              <a:t>Les coupes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215370" cy="33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 6" descr="F:\CI_05_CommunicationTechnique\Cours\6_RepresentationMeca\png\coupes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4668422"/>
            <a:ext cx="5869959" cy="218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14422"/>
            <a:ext cx="432048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0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1643050"/>
            <a:ext cx="4392488" cy="217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Coupe par un seul plan et demi coupe</a:t>
            </a:r>
            <a:endParaRPr lang="fr-FR" dirty="0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4857760"/>
            <a:ext cx="7200000" cy="85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1934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428736"/>
            <a:ext cx="374441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0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3500438"/>
            <a:ext cx="396044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Coupe brisée à plans parallèles ou a plans sécants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08286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8" y="4680872"/>
            <a:ext cx="663575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84" y="5373216"/>
            <a:ext cx="663575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Image 20" descr="http://www.alstom.com/Global/Power/Resources/Images/Gallery/wind-offshore-haliade-belwind-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1571612"/>
            <a:ext cx="1419225" cy="2114550"/>
          </a:xfrm>
          <a:prstGeom prst="rect">
            <a:avLst/>
          </a:prstGeom>
          <a:noFill/>
        </p:spPr>
      </p:pic>
      <p:pic>
        <p:nvPicPr>
          <p:cNvPr id="18434" name="Imag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64" y="1857364"/>
            <a:ext cx="2362200" cy="1733550"/>
          </a:xfrm>
          <a:prstGeom prst="rect">
            <a:avLst/>
          </a:prstGeom>
          <a:noFill/>
        </p:spPr>
      </p:pic>
      <p:pic>
        <p:nvPicPr>
          <p:cNvPr id="18433" name="Image 2" descr="Banque PT SIC 2014 (conception_couleur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6267460" y="1304912"/>
            <a:ext cx="2085975" cy="261937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14282" y="4071942"/>
            <a:ext cx="8429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fr-FR" b="1" i="1" dirty="0" smtClean="0">
                <a:latin typeface="Calibri"/>
                <a:ea typeface="Times New Roman"/>
                <a:cs typeface="Times New Roman"/>
              </a:rPr>
              <a:t>Éolienne Offshore </a:t>
            </a:r>
            <a:r>
              <a:rPr lang="fr-FR" b="1" i="1" dirty="0" err="1" smtClean="0">
                <a:latin typeface="Calibri"/>
                <a:ea typeface="Times New Roman"/>
                <a:cs typeface="Times New Roman"/>
              </a:rPr>
              <a:t>Haliade</a:t>
            </a:r>
            <a:r>
              <a:rPr lang="fr-FR" b="1" i="1" dirty="0" smtClean="0">
                <a:latin typeface="Calibri"/>
                <a:ea typeface="Times New Roman"/>
                <a:cs typeface="Times New Roman"/>
              </a:rPr>
              <a:t> 150</a:t>
            </a:r>
            <a:endParaRPr lang="fr-FR" dirty="0">
              <a:latin typeface="Calibri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2734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428736"/>
            <a:ext cx="396044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0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3643314"/>
            <a:ext cx="424847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Coupe des nervures et coupes locales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04942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Éléments non coupés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On ne coupe pas tout élément plein dont la coupe ne donnerait pas une représentation plus détaillée. Ne sont donc, en général, pas coupés</a:t>
            </a:r>
          </a:p>
          <a:p>
            <a:pPr lvl="1"/>
            <a:r>
              <a:rPr lang="fr-FR" dirty="0" smtClean="0"/>
              <a:t>vis, boulons, rivets,</a:t>
            </a:r>
          </a:p>
          <a:p>
            <a:pPr lvl="1"/>
            <a:r>
              <a:rPr lang="fr-FR" dirty="0" smtClean="0"/>
              <a:t>arbres pleins, billes, </a:t>
            </a:r>
          </a:p>
          <a:p>
            <a:pPr lvl="1"/>
            <a:r>
              <a:rPr lang="fr-FR" dirty="0" smtClean="0"/>
              <a:t>clavettes, goupilles</a:t>
            </a:r>
          </a:p>
          <a:p>
            <a:pPr lvl="1"/>
            <a:r>
              <a:rPr lang="fr-FR" dirty="0" smtClean="0"/>
              <a:t>bras de poulie et de volants.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85860"/>
            <a:ext cx="2703830" cy="1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levier</a:t>
            </a:r>
            <a:endParaRPr lang="fr-FR" dirty="0"/>
          </a:p>
        </p:txBody>
      </p:sp>
      <p:pic>
        <p:nvPicPr>
          <p:cNvPr id="6" name="Picture 2" descr="C:\Users\JPP\Documents\BROUILLON\2013_09_03\IM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357562"/>
            <a:ext cx="7153275" cy="3027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19600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Dessin de définition a compléter</a:t>
            </a:r>
            <a:endParaRPr lang="fr-FR" dirty="0"/>
          </a:p>
        </p:txBody>
      </p:sp>
      <p:pic>
        <p:nvPicPr>
          <p:cNvPr id="6" name="Image 5" descr="0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56497" y="229397"/>
            <a:ext cx="5245188" cy="7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32283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Intersection des cylindres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8" name="Image 7" descr="pl-eg"/>
          <p:cNvPicPr/>
          <p:nvPr/>
        </p:nvPicPr>
        <p:blipFill>
          <a:blip r:embed="rId2" cstate="print">
            <a:lum bright="24000"/>
          </a:blip>
          <a:srcRect/>
          <a:stretch>
            <a:fillRect/>
          </a:stretch>
        </p:blipFill>
        <p:spPr bwMode="auto">
          <a:xfrm>
            <a:off x="785786" y="1285860"/>
            <a:ext cx="315117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142984"/>
            <a:ext cx="3286148" cy="304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cyl-eg-pl"/>
          <p:cNvPicPr/>
          <p:nvPr/>
        </p:nvPicPr>
        <p:blipFill>
          <a:blip r:embed="rId4" cstate="print">
            <a:lum bright="18000"/>
          </a:blip>
          <a:srcRect/>
          <a:stretch>
            <a:fillRect/>
          </a:stretch>
        </p:blipFill>
        <p:spPr bwMode="auto">
          <a:xfrm>
            <a:off x="1000100" y="4429132"/>
            <a:ext cx="2928958" cy="219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 descr="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205398"/>
            <a:ext cx="3214710" cy="2464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69407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Cylindres creux</a:t>
            </a:r>
            <a:endParaRPr lang="fr-FR" dirty="0"/>
          </a:p>
        </p:txBody>
      </p:sp>
      <p:pic>
        <p:nvPicPr>
          <p:cNvPr id="7" name="Image 6" descr="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1428736"/>
            <a:ext cx="2643206" cy="237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cyl-cr-diff"/>
          <p:cNvPicPr/>
          <p:nvPr/>
        </p:nvPicPr>
        <p:blipFill>
          <a:blip r:embed="rId3" cstate="print">
            <a:lum bright="36000"/>
          </a:blip>
          <a:srcRect/>
          <a:stretch>
            <a:fillRect/>
          </a:stretch>
        </p:blipFill>
        <p:spPr bwMode="auto">
          <a:xfrm>
            <a:off x="214282" y="4143380"/>
            <a:ext cx="3610018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4214818"/>
            <a:ext cx="2714644" cy="245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cyl-cr-diff"/>
          <p:cNvPicPr/>
          <p:nvPr/>
        </p:nvPicPr>
        <p:blipFill>
          <a:blip r:embed="rId5" cstate="print">
            <a:lum bright="36000"/>
          </a:blip>
          <a:srcRect/>
          <a:stretch>
            <a:fillRect/>
          </a:stretch>
        </p:blipFill>
        <p:spPr bwMode="auto">
          <a:xfrm>
            <a:off x="285720" y="1285860"/>
            <a:ext cx="3714776" cy="277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2591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ube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142844" y="1500174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 descr="C:\Users\JPP\Documents\BROUILLON\2013_09_03\IMG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0613" y="1536700"/>
            <a:ext cx="5883795" cy="5032694"/>
          </a:xfrm>
          <a:prstGeom prst="rect">
            <a:avLst/>
          </a:prstGeom>
          <a:noFill/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  <p:pic>
        <p:nvPicPr>
          <p:cNvPr id="6" name="Image 5" descr="cube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4286256"/>
            <a:ext cx="1653540" cy="158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2591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JPP\Documents\BROUILLON\2013_09_03\IMG_0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1571612"/>
            <a:ext cx="5941455" cy="4670227"/>
          </a:xfrm>
          <a:prstGeom prst="rect">
            <a:avLst/>
          </a:prstGeom>
          <a:noFill/>
        </p:spPr>
      </p:pic>
      <p:pic>
        <p:nvPicPr>
          <p:cNvPr id="3" name="Image 2" descr="triede"/>
          <p:cNvPicPr/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>
            <a:off x="142844" y="1357298"/>
            <a:ext cx="288032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30550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yra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214282" y="1214422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C:\Users\JPP\Documents\BROUILLON\2013_09_03\IMG_0003.jpg"/>
          <p:cNvPicPr>
            <a:picLocks noChangeAspect="1" noChangeArrowheads="1"/>
          </p:cNvPicPr>
          <p:nvPr/>
        </p:nvPicPr>
        <p:blipFill>
          <a:blip r:embed="rId3" cstate="print"/>
          <a:srcRect l="10181" r="11417" b="53257"/>
          <a:stretch>
            <a:fillRect/>
          </a:stretch>
        </p:blipFill>
        <p:spPr bwMode="auto">
          <a:xfrm>
            <a:off x="285720" y="4265712"/>
            <a:ext cx="3240360" cy="2592288"/>
          </a:xfrm>
          <a:prstGeom prst="rect">
            <a:avLst/>
          </a:prstGeom>
          <a:noFill/>
        </p:spPr>
      </p:pic>
      <p:pic>
        <p:nvPicPr>
          <p:cNvPr id="24579" name="Picture 3" descr="C:\Users\JPP\Documents\BROUILLON\2013_09_03\IMG_0003.jpg"/>
          <p:cNvPicPr>
            <a:picLocks noChangeAspect="1" noChangeArrowheads="1"/>
          </p:cNvPicPr>
          <p:nvPr/>
        </p:nvPicPr>
        <p:blipFill>
          <a:blip r:embed="rId3" cstate="print"/>
          <a:srcRect t="52443"/>
          <a:stretch>
            <a:fillRect/>
          </a:stretch>
        </p:blipFill>
        <p:spPr bwMode="auto">
          <a:xfrm>
            <a:off x="2643174" y="1214422"/>
            <a:ext cx="6319058" cy="4032448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05197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yra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214282" y="1214422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C:\Users\JPP\Documents\BROUILLON\2013_09_03\IMG_0003.jpg"/>
          <p:cNvPicPr>
            <a:picLocks noChangeAspect="1" noChangeArrowheads="1"/>
          </p:cNvPicPr>
          <p:nvPr/>
        </p:nvPicPr>
        <p:blipFill>
          <a:blip r:embed="rId3" cstate="print"/>
          <a:srcRect l="10181" r="11417" b="53257"/>
          <a:stretch>
            <a:fillRect/>
          </a:stretch>
        </p:blipFill>
        <p:spPr bwMode="auto">
          <a:xfrm>
            <a:off x="285720" y="4265712"/>
            <a:ext cx="3240360" cy="2592288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  <p:pic>
        <p:nvPicPr>
          <p:cNvPr id="6" name="Image 5" descr="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6050" y="1285860"/>
            <a:ext cx="5958840" cy="385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519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8" y="4680872"/>
            <a:ext cx="663575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84" y="5373216"/>
            <a:ext cx="663575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Image 10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57158" y="1357298"/>
            <a:ext cx="7929618" cy="3071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7273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Conception des produits industriels</a:t>
            </a:r>
            <a:br>
              <a:rPr lang="fr-FR" b="1" dirty="0"/>
            </a:br>
            <a:r>
              <a:rPr lang="fr-FR" b="1" dirty="0" smtClean="0"/>
              <a:t>Préliminaires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2" y="1196752"/>
            <a:ext cx="6618287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7408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/>
              <a:t>Conception des produits industriels</a:t>
            </a:r>
            <a:br>
              <a:rPr lang="fr-FR" sz="2400" b="1" dirty="0"/>
            </a:br>
            <a:r>
              <a:rPr lang="fr-FR" sz="2400" b="1" dirty="0" smtClean="0"/>
              <a:t>Dessin d’ensemble – Dessin de définition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  <p:pic>
        <p:nvPicPr>
          <p:cNvPr id="5" name="Espace réservé du contenu 4"/>
          <p:cNvPicPr>
            <a:picLocks noGrp="1"/>
          </p:cNvPicPr>
          <p:nvPr>
            <p:ph sz="quarter" idx="1"/>
          </p:nvPr>
        </p:nvPicPr>
        <p:blipFill>
          <a:blip r:embed="rId2" cstate="print"/>
          <a:srcRect l="13350" t="24095" r="12135" b="16295"/>
          <a:stretch>
            <a:fillRect/>
          </a:stretch>
        </p:blipFill>
        <p:spPr bwMode="auto">
          <a:xfrm>
            <a:off x="1714479" y="4143380"/>
            <a:ext cx="5231787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Image07 mo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1" y="1142984"/>
            <a:ext cx="3643338" cy="2636139"/>
          </a:xfrm>
          <a:prstGeom prst="rect">
            <a:avLst/>
          </a:prstGeom>
          <a:noFill/>
        </p:spPr>
      </p:pic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1000108"/>
            <a:ext cx="3916363" cy="281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7433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b="1" dirty="0" smtClean="0"/>
              <a:t>Dessin 2D - Projection orthogonale</a:t>
            </a:r>
            <a:endParaRPr lang="fr-FR" sz="24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/>
          </a:p>
        </p:txBody>
      </p:sp>
      <p:pic>
        <p:nvPicPr>
          <p:cNvPr id="6" name="Espace réservé du contenu 5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285860"/>
            <a:ext cx="3095865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500430" y="1285860"/>
            <a:ext cx="51435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latin typeface="Calibri" pitchFamily="34" charset="0"/>
              </a:rPr>
              <a:t>La projection orthogonale consiste à projeter un modèle géométrique d’une pièce sur un plan orthogonal à la direction d’observation. La figure obtenue respecte les règles de tracé suivantes :</a:t>
            </a:r>
          </a:p>
          <a:p>
            <a:pPr lvl="0" algn="just">
              <a:buFont typeface="Wingdings" pitchFamily="2" charset="2"/>
              <a:buChar char="§"/>
            </a:pPr>
            <a:r>
              <a:rPr lang="fr-FR" dirty="0" smtClean="0">
                <a:latin typeface="Calibri" pitchFamily="34" charset="0"/>
              </a:rPr>
              <a:t> trait continu pour les arêtes et les contours visibles ;</a:t>
            </a:r>
          </a:p>
          <a:p>
            <a:pPr lvl="0" algn="just">
              <a:buFont typeface="Wingdings" pitchFamily="2" charset="2"/>
              <a:buChar char="§"/>
            </a:pPr>
            <a:r>
              <a:rPr lang="fr-FR" dirty="0" smtClean="0">
                <a:latin typeface="Calibri" pitchFamily="34" charset="0"/>
              </a:rPr>
              <a:t> trait pointillé pour les arêtes et les contours cachés ;</a:t>
            </a:r>
          </a:p>
          <a:p>
            <a:pPr algn="just">
              <a:buFont typeface="Wingdings" pitchFamily="2" charset="2"/>
              <a:buChar char="§"/>
            </a:pPr>
            <a:r>
              <a:rPr lang="fr-FR" dirty="0" smtClean="0">
                <a:latin typeface="Calibri" pitchFamily="34" charset="0"/>
              </a:rPr>
              <a:t> trait mixte pour les axes de révolution et plan de symétrie.</a:t>
            </a:r>
            <a:endParaRPr lang="fr-FR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433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 3" descr="p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4761519" cy="2500330"/>
          </a:xfrm>
          <a:prstGeom prst="rect">
            <a:avLst/>
          </a:prstGeom>
          <a:noFill/>
        </p:spPr>
      </p:pic>
      <p:pic>
        <p:nvPicPr>
          <p:cNvPr id="2051" name="Imag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408511"/>
            <a:ext cx="4320480" cy="3724171"/>
          </a:xfrm>
          <a:prstGeom prst="rect">
            <a:avLst/>
          </a:prstGeom>
          <a:noFill/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28505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214422"/>
            <a:ext cx="31927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2786050" y="3048568"/>
          <a:ext cx="5978588" cy="3433367"/>
        </p:xfrm>
        <a:graphic>
          <a:graphicData uri="http://schemas.openxmlformats.org/presentationml/2006/ole">
            <p:oleObj spid="_x0000_s5122" name="Picture" r:id="rId4" imgW="3185631" imgH="1829540" progId="Word.Picture.8">
              <p:embed/>
            </p:oleObj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1505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8926" y="2143116"/>
            <a:ext cx="5531506" cy="387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 descr="p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357298"/>
            <a:ext cx="31927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projections de base</a:t>
            </a:r>
            <a:br>
              <a:rPr lang="fr-FR" b="1" dirty="0" smtClean="0"/>
            </a:br>
            <a:r>
              <a:rPr lang="fr-FR" b="1" dirty="0" smtClean="0"/>
              <a:t>Pièces simples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049191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282</TotalTime>
  <Words>216</Words>
  <Application>Microsoft Office PowerPoint</Application>
  <PresentationFormat>Affichage à l'écran (4:3)</PresentationFormat>
  <Paragraphs>55</Paragraphs>
  <Slides>29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1" baseType="lpstr">
      <vt:lpstr>Oriel</vt:lpstr>
      <vt:lpstr>Picture</vt:lpstr>
      <vt:lpstr>Étude des systèmes mécaniques  Analyser – Concevoir – Réaliser  Conception – Chapitre 1 : Représentation des pièces en 2D   </vt:lpstr>
      <vt:lpstr>Présentation</vt:lpstr>
      <vt:lpstr>Présentation</vt:lpstr>
      <vt:lpstr>Conception des produits industriels Préliminaires</vt:lpstr>
      <vt:lpstr>Conception des produits industriels Dessin d’ensemble – Dessin de définition</vt:lpstr>
      <vt:lpstr>Dessin 2D - Projection orthogonale</vt:lpstr>
      <vt:lpstr>Les projections de base Pièces simples</vt:lpstr>
      <vt:lpstr>Les projections de base Pièces simples</vt:lpstr>
      <vt:lpstr>Les projections de base Pièces simples</vt:lpstr>
      <vt:lpstr>Les projections de base Pièces simples</vt:lpstr>
      <vt:lpstr>Les projections de base Pièces simples</vt:lpstr>
      <vt:lpstr>Les projections de base Pièces plus complexes</vt:lpstr>
      <vt:lpstr>Les projections de base Pièces simples</vt:lpstr>
      <vt:lpstr>Les projections de base Pièces plus complexes</vt:lpstr>
      <vt:lpstr>Les coupes et les sections Sections sorties</vt:lpstr>
      <vt:lpstr>Les coupes et les sections Sections rabattues</vt:lpstr>
      <vt:lpstr>Les coupes et les sections Les coupes</vt:lpstr>
      <vt:lpstr>Coupe par un seul plan et demi coupe</vt:lpstr>
      <vt:lpstr>Coupe brisée à plans parallèles ou a plans sécants</vt:lpstr>
      <vt:lpstr>Coupe des nervures et coupes locales</vt:lpstr>
      <vt:lpstr>Éléments non coupés</vt:lpstr>
      <vt:lpstr>Application levier</vt:lpstr>
      <vt:lpstr>Dessin de définition a compléter</vt:lpstr>
      <vt:lpstr>Intersection des cylindres </vt:lpstr>
      <vt:lpstr>Cylindres creux</vt:lpstr>
      <vt:lpstr>Exercices</vt:lpstr>
      <vt:lpstr>Exercices</vt:lpstr>
      <vt:lpstr>Exercices</vt:lpstr>
      <vt:lpstr>Exercices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XP</cp:lastModifiedBy>
  <cp:revision>26</cp:revision>
  <dcterms:created xsi:type="dcterms:W3CDTF">2014-07-08T14:08:53Z</dcterms:created>
  <dcterms:modified xsi:type="dcterms:W3CDTF">2014-11-06T09:35:31Z</dcterms:modified>
</cp:coreProperties>
</file>